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4" r:id="rId4"/>
    <p:sldId id="261" r:id="rId5"/>
    <p:sldId id="262" r:id="rId6"/>
    <p:sldId id="270" r:id="rId7"/>
    <p:sldId id="27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3"/>
  </p:normalViewPr>
  <p:slideViewPr>
    <p:cSldViewPr snapToGrid="0" snapToObjects="1">
      <p:cViewPr>
        <p:scale>
          <a:sx n="127" d="100"/>
          <a:sy n="127" d="100"/>
        </p:scale>
        <p:origin x="174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4BA0-5D71-8443-9EDC-6E6E90A76C8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E208-B881-DE40-9146-22CE352EE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1" y="851517"/>
            <a:ext cx="3928849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700" err="1"/>
              <a:t>Métodos</a:t>
            </a:r>
            <a:r>
              <a:rPr lang="en-US" sz="4700"/>
              <a:t> </a:t>
            </a:r>
            <a:r>
              <a:rPr lang="en-US" sz="4700" err="1"/>
              <a:t>probabilísticos</a:t>
            </a:r>
            <a:endParaRPr lang="en-US" sz="4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F350-FC4D-3444-891F-26607072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72" y="3842932"/>
            <a:ext cx="3751428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Hernán</a:t>
            </a:r>
            <a:r>
              <a:rPr lang="en-US" dirty="0"/>
              <a:t> Vázquez Miranda</a:t>
            </a:r>
          </a:p>
          <a:p>
            <a:pPr algn="l"/>
            <a:r>
              <a:rPr lang="en-US" dirty="0" err="1"/>
              <a:t>Sistemática</a:t>
            </a:r>
            <a:r>
              <a:rPr lang="en-US" dirty="0"/>
              <a:t> I – 2020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E935-3CBC-EA43-99C0-7D6B7BEE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27" y="2150473"/>
            <a:ext cx="2413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051663-E018-0342-90C5-C87C369C28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825" y="1650125"/>
            <a:ext cx="5942725" cy="4340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E037D-A4ED-4B45-88C1-29F7C0A24006}"/>
              </a:ext>
            </a:extLst>
          </p:cNvPr>
          <p:cNvSpPr txBox="1"/>
          <p:nvPr/>
        </p:nvSpPr>
        <p:spPr>
          <a:xfrm>
            <a:off x="2900855" y="1282262"/>
            <a:ext cx="585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taxones</a:t>
            </a:r>
            <a:r>
              <a:rPr lang="en-US" sz="1600" dirty="0"/>
              <a:t>          </a:t>
            </a:r>
            <a:r>
              <a:rPr lang="en-US" sz="1600" dirty="0" err="1">
                <a:solidFill>
                  <a:srgbClr val="FF0000"/>
                </a:solidFill>
              </a:rPr>
              <a:t>Árboles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enraizados</a:t>
            </a:r>
            <a:r>
              <a:rPr lang="en-US" sz="1600" dirty="0">
                <a:solidFill>
                  <a:srgbClr val="FF0000"/>
                </a:solidFill>
              </a:rPr>
              <a:t>        </a:t>
            </a:r>
            <a:r>
              <a:rPr lang="en-US" sz="1600" dirty="0" err="1">
                <a:solidFill>
                  <a:srgbClr val="0070C0"/>
                </a:solidFill>
              </a:rPr>
              <a:t>Árboles</a:t>
            </a:r>
            <a:r>
              <a:rPr lang="en-US" sz="1600" dirty="0">
                <a:solidFill>
                  <a:srgbClr val="0070C0"/>
                </a:solidFill>
              </a:rPr>
              <a:t> sin </a:t>
            </a:r>
            <a:r>
              <a:rPr lang="en-US" sz="1600" dirty="0" err="1">
                <a:solidFill>
                  <a:srgbClr val="0070C0"/>
                </a:solidFill>
              </a:rPr>
              <a:t>enraizar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B6295-1DE9-1344-95D5-71717621E482}"/>
              </a:ext>
            </a:extLst>
          </p:cNvPr>
          <p:cNvSpPr txBox="1"/>
          <p:nvPr/>
        </p:nvSpPr>
        <p:spPr>
          <a:xfrm>
            <a:off x="6537434" y="6295697"/>
            <a:ext cx="222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Cavalli-Sforza y Edwards 1967; </a:t>
            </a:r>
            <a:r>
              <a:rPr lang="en-US" sz="1200" dirty="0" err="1"/>
              <a:t>Felsenstein</a:t>
            </a:r>
            <a:r>
              <a:rPr lang="en-US" sz="1200" dirty="0"/>
              <a:t> 1978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6CA5F-B653-2D4E-9EA7-D02A21CCF9D5}"/>
              </a:ext>
            </a:extLst>
          </p:cNvPr>
          <p:cNvSpPr txBox="1"/>
          <p:nvPr/>
        </p:nvSpPr>
        <p:spPr>
          <a:xfrm>
            <a:off x="331470" y="1797784"/>
            <a:ext cx="281842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baseline="-25000" dirty="0">
                <a:solidFill>
                  <a:srgbClr val="FF0000"/>
                </a:solidFill>
              </a:rPr>
              <a:t>CR</a:t>
            </a:r>
            <a:r>
              <a:rPr lang="en-US" sz="2000" dirty="0">
                <a:solidFill>
                  <a:srgbClr val="FF0000"/>
                </a:solidFill>
              </a:rPr>
              <a:t> = (2n-3)!/2</a:t>
            </a:r>
            <a:r>
              <a:rPr lang="en-US" sz="2000" baseline="30000" dirty="0">
                <a:solidFill>
                  <a:srgbClr val="FF0000"/>
                </a:solidFill>
              </a:rPr>
              <a:t>n-2</a:t>
            </a:r>
            <a:r>
              <a:rPr lang="en-US" sz="2000" dirty="0">
                <a:solidFill>
                  <a:srgbClr val="FF0000"/>
                </a:solidFill>
              </a:rPr>
              <a:t>*(n-2)!</a:t>
            </a:r>
          </a:p>
          <a:p>
            <a:pPr lvl="0"/>
            <a:endParaRPr lang="en-US" sz="1400" dirty="0">
              <a:solidFill>
                <a:srgbClr val="FF0000"/>
              </a:solidFill>
            </a:endParaRPr>
          </a:p>
          <a:p>
            <a:pPr lvl="0"/>
            <a:r>
              <a:rPr lang="en-US" sz="1400" dirty="0" err="1">
                <a:solidFill>
                  <a:srgbClr val="FF0000"/>
                </a:solidFill>
              </a:rPr>
              <a:t>En</a:t>
            </a:r>
            <a:r>
              <a:rPr lang="en-US" sz="1400" dirty="0">
                <a:solidFill>
                  <a:srgbClr val="FF0000"/>
                </a:solidFill>
              </a:rPr>
              <a:t> R</a:t>
            </a:r>
            <a:endParaRPr lang="en-US" dirty="0">
              <a:solidFill>
                <a:srgbClr val="FF0000"/>
              </a:solidFill>
            </a:endParaRPr>
          </a:p>
          <a:p>
            <a:pPr lvl="0"/>
            <a:r>
              <a:rPr lang="en-US" sz="1100" dirty="0">
                <a:solidFill>
                  <a:srgbClr val="FF0000"/>
                </a:solidFill>
              </a:rPr>
              <a:t>factorial((2*n)-3)/((2^(n-2))*(factorial(n-2)))</a:t>
            </a:r>
          </a:p>
          <a:p>
            <a:endParaRPr lang="en-US" sz="2000" dirty="0"/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N</a:t>
            </a:r>
            <a:r>
              <a:rPr lang="en-US" sz="2000" baseline="-25000" dirty="0">
                <a:solidFill>
                  <a:srgbClr val="0070C0"/>
                </a:solidFill>
              </a:rPr>
              <a:t>SR</a:t>
            </a:r>
            <a:r>
              <a:rPr lang="en-US" sz="2000" dirty="0">
                <a:solidFill>
                  <a:srgbClr val="0070C0"/>
                </a:solidFill>
              </a:rPr>
              <a:t> = (2n-5)!/2</a:t>
            </a:r>
            <a:r>
              <a:rPr lang="en-US" sz="2000" baseline="30000" dirty="0">
                <a:solidFill>
                  <a:srgbClr val="0070C0"/>
                </a:solidFill>
              </a:rPr>
              <a:t>n-3</a:t>
            </a:r>
            <a:r>
              <a:rPr lang="en-US" sz="2000" dirty="0">
                <a:solidFill>
                  <a:srgbClr val="0070C0"/>
                </a:solidFill>
              </a:rPr>
              <a:t>*(n-3)!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dirty="0" err="1">
                <a:solidFill>
                  <a:srgbClr val="0070C0"/>
                </a:solidFill>
              </a:rPr>
              <a:t>En</a:t>
            </a:r>
            <a:r>
              <a:rPr lang="en-US" sz="1400" dirty="0">
                <a:solidFill>
                  <a:srgbClr val="0070C0"/>
                </a:solidFill>
              </a:rPr>
              <a:t> R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sz="1100" dirty="0">
                <a:solidFill>
                  <a:srgbClr val="0070C0"/>
                </a:solidFill>
              </a:rPr>
              <a:t>factorial((2*n)-5)/((2^(n-3))*(factorial(n-3)))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D0919-F996-4740-A1DD-D1073357DA0C}"/>
              </a:ext>
            </a:extLst>
          </p:cNvPr>
          <p:cNvSpPr txBox="1"/>
          <p:nvPr/>
        </p:nvSpPr>
        <p:spPr>
          <a:xfrm>
            <a:off x="2238703" y="262759"/>
            <a:ext cx="605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 </a:t>
            </a:r>
            <a:r>
              <a:rPr lang="en-US" sz="3200" dirty="0" err="1"/>
              <a:t>universo</a:t>
            </a:r>
            <a:r>
              <a:rPr lang="en-US" sz="3200" dirty="0"/>
              <a:t> de </a:t>
            </a:r>
            <a:r>
              <a:rPr lang="en-US" sz="3200" dirty="0" err="1"/>
              <a:t>posibilidades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756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1145" y="0"/>
            <a:ext cx="4623547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A0EB3-B147-1641-A313-7B073C238A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99"/>
          <a:stretch/>
        </p:blipFill>
        <p:spPr>
          <a:xfrm>
            <a:off x="470184" y="1024280"/>
            <a:ext cx="5343762" cy="48094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420" y="1075188"/>
            <a:ext cx="1171701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4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111528D-42AC-4140-A2B6-310AB16894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C83AB-9AB7-A244-9EC9-2890F66094E7}"/>
              </a:ext>
            </a:extLst>
          </p:cNvPr>
          <p:cNvSpPr txBox="1"/>
          <p:nvPr/>
        </p:nvSpPr>
        <p:spPr>
          <a:xfrm>
            <a:off x="1755228" y="241738"/>
            <a:ext cx="519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El </a:t>
            </a:r>
            <a:r>
              <a:rPr lang="en-US" sz="2800" dirty="0" err="1"/>
              <a:t>universo</a:t>
            </a:r>
            <a:r>
              <a:rPr lang="en-US" sz="2800" dirty="0"/>
              <a:t> de </a:t>
            </a:r>
            <a:r>
              <a:rPr lang="en-US" sz="2800" dirty="0" err="1"/>
              <a:t>árboles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853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284E6-BD3E-0543-ADB9-029E3CC2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00" y="149772"/>
            <a:ext cx="7399634" cy="22743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universo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árboles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filogenéticos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B888C91-F5F7-224E-B0BA-29E6E958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046562"/>
            <a:ext cx="5524500" cy="558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7D784E-068D-9946-BA3C-2CB76666EA70}"/>
              </a:ext>
            </a:extLst>
          </p:cNvPr>
          <p:cNvCxnSpPr/>
          <p:nvPr/>
        </p:nvCxnSpPr>
        <p:spPr>
          <a:xfrm>
            <a:off x="1976542" y="1324303"/>
            <a:ext cx="0" cy="840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273E0B-A3ED-3342-83A2-A2FD7175C5CF}"/>
              </a:ext>
            </a:extLst>
          </p:cNvPr>
          <p:cNvSpPr txBox="1"/>
          <p:nvPr/>
        </p:nvSpPr>
        <p:spPr>
          <a:xfrm>
            <a:off x="1922040" y="1155026"/>
            <a:ext cx="184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Longitud</a:t>
            </a:r>
            <a:r>
              <a:rPr lang="en-US" sz="1600" dirty="0">
                <a:solidFill>
                  <a:srgbClr val="FF0000"/>
                </a:solidFill>
              </a:rPr>
              <a:t> o </a:t>
            </a:r>
            <a:r>
              <a:rPr lang="en-US" sz="1600" dirty="0" err="1">
                <a:solidFill>
                  <a:srgbClr val="FF0000"/>
                </a:solidFill>
              </a:rPr>
              <a:t>Pr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BFE63C-650D-6049-8C86-69B46F41BF6C}"/>
              </a:ext>
            </a:extLst>
          </p:cNvPr>
          <p:cNvSpPr txBox="1"/>
          <p:nvPr/>
        </p:nvSpPr>
        <p:spPr>
          <a:xfrm rot="2205435">
            <a:off x="2411244" y="2917881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Réplica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23AA6-569F-1C4A-9493-CC56BECAAEE8}"/>
              </a:ext>
            </a:extLst>
          </p:cNvPr>
          <p:cNvSpPr txBox="1"/>
          <p:nvPr/>
        </p:nvSpPr>
        <p:spPr>
          <a:xfrm rot="20011023">
            <a:off x="5213098" y="3065889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Tiempo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3D7B30-ABE1-7D49-9A7D-D07C8AB1BDF5}"/>
              </a:ext>
            </a:extLst>
          </p:cNvPr>
          <p:cNvCxnSpPr/>
          <p:nvPr/>
        </p:nvCxnSpPr>
        <p:spPr>
          <a:xfrm>
            <a:off x="1956446" y="4292123"/>
            <a:ext cx="0" cy="8408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52634F-FE37-5746-87FF-6084A2F715E7}"/>
              </a:ext>
            </a:extLst>
          </p:cNvPr>
          <p:cNvSpPr txBox="1"/>
          <p:nvPr/>
        </p:nvSpPr>
        <p:spPr>
          <a:xfrm>
            <a:off x="1901944" y="4122846"/>
            <a:ext cx="1840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Longitud</a:t>
            </a:r>
            <a:r>
              <a:rPr lang="en-US" sz="1600" dirty="0">
                <a:solidFill>
                  <a:srgbClr val="FF0000"/>
                </a:solidFill>
              </a:rPr>
              <a:t> o </a:t>
            </a:r>
            <a:r>
              <a:rPr lang="en-US" sz="1600" dirty="0" err="1">
                <a:solidFill>
                  <a:srgbClr val="FF0000"/>
                </a:solidFill>
              </a:rPr>
              <a:t>Pr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EC4A-2519-B444-BE7F-416CAC5B1599}"/>
              </a:ext>
            </a:extLst>
          </p:cNvPr>
          <p:cNvSpPr txBox="1"/>
          <p:nvPr/>
        </p:nvSpPr>
        <p:spPr>
          <a:xfrm rot="2205435">
            <a:off x="2391148" y="5885701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Réplica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D52BD-4863-744D-A788-37F8377BF523}"/>
              </a:ext>
            </a:extLst>
          </p:cNvPr>
          <p:cNvSpPr txBox="1"/>
          <p:nvPr/>
        </p:nvSpPr>
        <p:spPr>
          <a:xfrm rot="20011023">
            <a:off x="5193002" y="6033709"/>
            <a:ext cx="108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Tiempo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0B38D-4BCB-8648-AA4F-58BA80AB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A14FAD9-1DDA-C24D-86E3-BBC51D23E3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442" y="0"/>
            <a:ext cx="576855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786E7-EA60-7E4F-A0A0-3A41361A11EA}"/>
              </a:ext>
            </a:extLst>
          </p:cNvPr>
          <p:cNvSpPr txBox="1"/>
          <p:nvPr/>
        </p:nvSpPr>
        <p:spPr>
          <a:xfrm>
            <a:off x="273269" y="1040524"/>
            <a:ext cx="34368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Búsquedas</a:t>
            </a:r>
            <a:r>
              <a:rPr lang="en-US" dirty="0"/>
              <a:t> </a:t>
            </a:r>
            <a:r>
              <a:rPr lang="en-US" dirty="0" err="1"/>
              <a:t>exhaustivas</a:t>
            </a:r>
            <a:r>
              <a:rPr lang="en-US" dirty="0"/>
              <a:t>: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/</a:t>
            </a:r>
            <a:r>
              <a:rPr lang="en-US" dirty="0" err="1"/>
              <a:t>topologías</a:t>
            </a:r>
            <a:endParaRPr lang="en-US" dirty="0"/>
          </a:p>
          <a:p>
            <a:endParaRPr lang="en-US" dirty="0"/>
          </a:p>
          <a:p>
            <a:r>
              <a:rPr lang="en-US" dirty="0"/>
              <a:t>Para 5 </a:t>
            </a:r>
            <a:r>
              <a:rPr lang="en-US" dirty="0" err="1"/>
              <a:t>taxones</a:t>
            </a:r>
            <a:r>
              <a:rPr lang="en-US" dirty="0"/>
              <a:t> -&gt; 15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topologías</a:t>
            </a:r>
            <a:endParaRPr lang="en-US" dirty="0"/>
          </a:p>
          <a:p>
            <a:endParaRPr lang="en-US" dirty="0"/>
          </a:p>
          <a:p>
            <a:r>
              <a:rPr lang="en-US" dirty="0"/>
              <a:t>Branch and bound: </a:t>
            </a:r>
            <a:r>
              <a:rPr lang="en-US" dirty="0" err="1"/>
              <a:t>agrega</a:t>
            </a:r>
            <a:r>
              <a:rPr lang="en-US" dirty="0"/>
              <a:t> una </a:t>
            </a:r>
            <a:r>
              <a:rPr lang="en-US" dirty="0" err="1"/>
              <a:t>rama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, </a:t>
            </a:r>
            <a:r>
              <a:rPr lang="en-US" dirty="0" err="1"/>
              <a:t>calcula</a:t>
            </a:r>
            <a:r>
              <a:rPr lang="en-US" dirty="0"/>
              <a:t> L, </a:t>
            </a:r>
            <a:r>
              <a:rPr lang="en-US" dirty="0" err="1"/>
              <a:t>agrega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rama</a:t>
            </a:r>
            <a:r>
              <a:rPr lang="en-US" dirty="0"/>
              <a:t>, y </a:t>
            </a:r>
            <a:r>
              <a:rPr lang="en-US" dirty="0" err="1"/>
              <a:t>así</a:t>
            </a:r>
            <a:r>
              <a:rPr lang="en-US" dirty="0"/>
              <a:t> hasta </a:t>
            </a:r>
            <a:r>
              <a:rPr lang="en-US" dirty="0" err="1"/>
              <a:t>acabar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PAUP, </a:t>
            </a:r>
            <a:r>
              <a:rPr lang="en-US" dirty="0" err="1"/>
              <a:t>opción</a:t>
            </a:r>
            <a:r>
              <a:rPr lang="en-US" dirty="0"/>
              <a:t> </a:t>
            </a:r>
            <a:r>
              <a:rPr lang="en-US" dirty="0" err="1"/>
              <a:t>BandB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6CEB4-F7A6-F54B-8E41-118206DF5B4E}"/>
              </a:ext>
            </a:extLst>
          </p:cNvPr>
          <p:cNvSpPr txBox="1"/>
          <p:nvPr/>
        </p:nvSpPr>
        <p:spPr>
          <a:xfrm>
            <a:off x="52553" y="6537433"/>
            <a:ext cx="2220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Farris 1989; </a:t>
            </a:r>
            <a:r>
              <a:rPr lang="en-US" sz="1200" dirty="0" err="1"/>
              <a:t>Morrone</a:t>
            </a:r>
            <a:r>
              <a:rPr lang="en-US" sz="1200" dirty="0"/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268642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E61D4D-667F-AF43-84EF-4B6EAF6DD0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80317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ACE79-2990-5A43-957B-15FD291E760F}"/>
              </a:ext>
            </a:extLst>
          </p:cNvPr>
          <p:cNvSpPr txBox="1"/>
          <p:nvPr/>
        </p:nvSpPr>
        <p:spPr>
          <a:xfrm>
            <a:off x="5013434" y="136634"/>
            <a:ext cx="3941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Búsquedas</a:t>
            </a:r>
            <a:r>
              <a:rPr lang="en-US" dirty="0"/>
              <a:t> </a:t>
            </a:r>
            <a:r>
              <a:rPr lang="en-US" dirty="0" err="1"/>
              <a:t>aproximadas</a:t>
            </a:r>
            <a:r>
              <a:rPr lang="en-US" dirty="0"/>
              <a:t>/</a:t>
            </a:r>
            <a:r>
              <a:rPr lang="en-US" dirty="0" err="1"/>
              <a:t>heurísticas</a:t>
            </a:r>
            <a:endParaRPr lang="en-US" dirty="0"/>
          </a:p>
          <a:p>
            <a:r>
              <a:rPr lang="en-US" dirty="0"/>
              <a:t>(de Eureka)</a:t>
            </a:r>
          </a:p>
          <a:p>
            <a:endParaRPr lang="en-US" dirty="0"/>
          </a:p>
          <a:p>
            <a:r>
              <a:rPr lang="en-US" dirty="0" err="1"/>
              <a:t>Buscan</a:t>
            </a:r>
            <a:r>
              <a:rPr lang="en-US" dirty="0"/>
              <a:t> solo un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limitado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óptimo</a:t>
            </a:r>
            <a:r>
              <a:rPr lang="en-US" dirty="0"/>
              <a:t> de </a:t>
            </a:r>
            <a:r>
              <a:rPr lang="en-US" dirty="0" err="1"/>
              <a:t>topologías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PAUP </a:t>
            </a:r>
            <a:r>
              <a:rPr lang="en-US" dirty="0" err="1"/>
              <a:t>opción</a:t>
            </a:r>
            <a:r>
              <a:rPr lang="en-US" dirty="0"/>
              <a:t> </a:t>
            </a:r>
            <a:r>
              <a:rPr lang="en-US" dirty="0" err="1"/>
              <a:t>Hsearch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4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172</Words>
  <Application>Microsoft Macintosh PowerPoint</Application>
  <PresentationFormat>On-screen Show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Métodos probabilísticos</vt:lpstr>
      <vt:lpstr>PowerPoint Presentation</vt:lpstr>
      <vt:lpstr>PowerPoint Presentation</vt:lpstr>
      <vt:lpstr>PowerPoint Presentation</vt:lpstr>
      <vt:lpstr>El universo de árboles filogenéticos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probabilísticos</dc:title>
  <dc:creator>HERNAN VAZQUEZ MIRANDA</dc:creator>
  <cp:lastModifiedBy>HERNAN VAZQUEZ MIRANDA</cp:lastModifiedBy>
  <cp:revision>24</cp:revision>
  <dcterms:created xsi:type="dcterms:W3CDTF">2020-04-15T23:48:47Z</dcterms:created>
  <dcterms:modified xsi:type="dcterms:W3CDTF">2020-04-17T15:52:36Z</dcterms:modified>
</cp:coreProperties>
</file>